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Signal Propagation Basics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K. </a:t>
            </a:r>
            <a:r>
              <a:rPr lang="en-US" dirty="0" err="1" smtClean="0"/>
              <a:t>Ramizuddin</a:t>
            </a:r>
            <a:r>
              <a:rPr lang="en-US" dirty="0" smtClean="0"/>
              <a:t>, ACET/ETC</a:t>
            </a:r>
          </a:p>
          <a:p>
            <a:pPr>
              <a:defRPr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A-AWP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447800"/>
          </a:xfrm>
        </p:spPr>
        <p:txBody>
          <a:bodyPr/>
          <a:lstStyle/>
          <a:p>
            <a:r>
              <a:rPr lang="en-US" dirty="0" smtClean="0"/>
              <a:t>Propagation Modes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 Ground-wave </a:t>
            </a:r>
            <a:r>
              <a:rPr lang="en-US" dirty="0" smtClean="0"/>
              <a:t>(&lt; 2MHz) propagation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Sky-wave </a:t>
            </a:r>
            <a:r>
              <a:rPr lang="en-US" dirty="0" smtClean="0"/>
              <a:t>(2 – 30 MHz) propagation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Line-of-sight </a:t>
            </a:r>
            <a:r>
              <a:rPr lang="en-US" dirty="0" smtClean="0"/>
              <a:t>(&gt; 30 MHz) propagation</a:t>
            </a:r>
          </a:p>
          <a:p>
            <a:pPr algn="l"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851648" cy="1066800"/>
          </a:xfrm>
        </p:spPr>
        <p:txBody>
          <a:bodyPr/>
          <a:lstStyle/>
          <a:p>
            <a:r>
              <a:rPr lang="en-US" dirty="0" smtClean="0"/>
              <a:t>Ground Wave Propagation</a:t>
            </a:r>
            <a:endParaRPr lang="en-IN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438400"/>
            <a:ext cx="6248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51648" cy="1219200"/>
          </a:xfrm>
        </p:spPr>
        <p:txBody>
          <a:bodyPr/>
          <a:lstStyle/>
          <a:p>
            <a:r>
              <a:rPr lang="en-US" dirty="0" smtClean="0"/>
              <a:t>Ground Wave Propagation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854696" cy="3505200"/>
          </a:xfrm>
        </p:spPr>
        <p:txBody>
          <a:bodyPr>
            <a:normAutofit fontScale="6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5100" dirty="0" smtClean="0"/>
              <a:t>Follows the contour of the </a:t>
            </a:r>
            <a:r>
              <a:rPr lang="en-US" sz="5100" dirty="0" smtClean="0"/>
              <a:t>earth</a:t>
            </a:r>
          </a:p>
          <a:p>
            <a:pPr algn="l">
              <a:buFont typeface="Wingdings" pitchFamily="2" charset="2"/>
              <a:buChar char="Ø"/>
            </a:pPr>
            <a:r>
              <a:rPr lang="en-US" sz="5100" dirty="0" smtClean="0"/>
              <a:t>Can </a:t>
            </a:r>
            <a:r>
              <a:rPr lang="en-US" sz="5100" dirty="0" smtClean="0"/>
              <a:t>propagate considerable distances</a:t>
            </a:r>
          </a:p>
          <a:p>
            <a:pPr algn="l">
              <a:buFont typeface="Wingdings" pitchFamily="2" charset="2"/>
              <a:buChar char="Ø"/>
            </a:pPr>
            <a:r>
              <a:rPr lang="en-US" sz="5100" dirty="0" smtClean="0"/>
              <a:t>Frequencies up to 2 MHz</a:t>
            </a:r>
          </a:p>
          <a:p>
            <a:pPr algn="l"/>
            <a:r>
              <a:rPr lang="en-US" sz="5100" dirty="0" smtClean="0"/>
              <a:t> Example</a:t>
            </a:r>
            <a:endParaRPr lang="en-US" sz="51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5100" dirty="0" smtClean="0"/>
              <a:t>AM radio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dirty="0" smtClean="0"/>
              <a:t>submarine communication (long waves)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371600"/>
          </a:xfrm>
        </p:spPr>
        <p:txBody>
          <a:bodyPr/>
          <a:lstStyle/>
          <a:p>
            <a:r>
              <a:rPr lang="en-US" dirty="0" smtClean="0"/>
              <a:t>Sky Wave Propagation</a:t>
            </a:r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1200"/>
            <a:ext cx="6629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51648" cy="1524000"/>
          </a:xfrm>
        </p:spPr>
        <p:txBody>
          <a:bodyPr/>
          <a:lstStyle/>
          <a:p>
            <a:r>
              <a:rPr lang="en-US" dirty="0" smtClean="0"/>
              <a:t>Sky Wave Propagation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5814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Signal reflected from ionized layer of atmosphere </a:t>
            </a:r>
            <a:r>
              <a:rPr lang="en-US" dirty="0" smtClean="0"/>
              <a:t>   back </a:t>
            </a:r>
            <a:r>
              <a:rPr lang="en-US" dirty="0" smtClean="0"/>
              <a:t>down to earth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Signal can travel a number of hops, back and forth between ionosphere and the earth surface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smtClean="0"/>
              <a:t>Reflection effect caused by refraction</a:t>
            </a:r>
          </a:p>
          <a:p>
            <a:pPr algn="l">
              <a:lnSpc>
                <a:spcPct val="90000"/>
              </a:lnSpc>
            </a:pPr>
            <a:r>
              <a:rPr lang="en-US" dirty="0" smtClean="0"/>
              <a:t>  Examples</a:t>
            </a:r>
            <a:endParaRPr lang="en-US" dirty="0" smtClean="0"/>
          </a:p>
          <a:p>
            <a:pPr lvl="1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amateur radio</a:t>
            </a:r>
          </a:p>
          <a:p>
            <a:pPr lvl="1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International broadcasts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371600"/>
          </a:xfrm>
        </p:spPr>
        <p:txBody>
          <a:bodyPr/>
          <a:lstStyle/>
          <a:p>
            <a:r>
              <a:rPr lang="en-US" dirty="0" smtClean="0"/>
              <a:t>Line-of-Sight Propagation</a:t>
            </a:r>
            <a:endParaRPr lang="en-IN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467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371600"/>
          </a:xfrm>
        </p:spPr>
        <p:txBody>
          <a:bodyPr/>
          <a:lstStyle/>
          <a:p>
            <a:r>
              <a:rPr lang="en-US" dirty="0" smtClean="0"/>
              <a:t>Line-of-Sight Propagation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854696" cy="4876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Transmitting and receiving antennas must be within line of sight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Satellite communication – signal above 30 MHz not </a:t>
            </a:r>
            <a:r>
              <a:rPr lang="en-US" dirty="0" smtClean="0"/>
              <a:t>   reflected </a:t>
            </a:r>
            <a:r>
              <a:rPr lang="en-US" dirty="0" smtClean="0"/>
              <a:t>by ionosphere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Ground communication – antennas within </a:t>
            </a:r>
            <a:r>
              <a:rPr lang="en-US" i="1" dirty="0" smtClean="0"/>
              <a:t>effective</a:t>
            </a:r>
            <a:r>
              <a:rPr lang="en-US" dirty="0" smtClean="0"/>
              <a:t> line of sight due to refraction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Refraction – bending of microwaves by the atmosphere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Velocity of an electromagnetic wave is a function of the density of the medium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When wave changes medium, speed changes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Wave bends at the boundary between mediums</a:t>
            </a:r>
          </a:p>
          <a:p>
            <a:pPr algn="l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smtClean="0"/>
              <a:t> </a:t>
            </a:r>
            <a:r>
              <a:rPr lang="en-US" sz="2400" smtClean="0"/>
              <a:t>    Mobile </a:t>
            </a:r>
            <a:r>
              <a:rPr lang="en-US" sz="2400" dirty="0" smtClean="0"/>
              <a:t>phone systems, satellite systems, cordless phones, etc.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197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Signal Propagation Basics</vt:lpstr>
      <vt:lpstr>Propagation Modes</vt:lpstr>
      <vt:lpstr>Ground Wave Propagation</vt:lpstr>
      <vt:lpstr>Ground Wave Propagation</vt:lpstr>
      <vt:lpstr>Sky Wave Propagation</vt:lpstr>
      <vt:lpstr>Sky Wave Propagation</vt:lpstr>
      <vt:lpstr>Line-of-Sight Propagation</vt:lpstr>
      <vt:lpstr>Line-of-Sight Propagation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 Propagation Basics</dc:title>
  <dc:creator>PC</dc:creator>
  <cp:lastModifiedBy>PC</cp:lastModifiedBy>
  <cp:revision>15</cp:revision>
  <dcterms:created xsi:type="dcterms:W3CDTF">2006-08-16T00:00:00Z</dcterms:created>
  <dcterms:modified xsi:type="dcterms:W3CDTF">2018-07-20T06:30:39Z</dcterms:modified>
</cp:coreProperties>
</file>